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4"/>
  </p:notesMasterIdLst>
  <p:sldIdLst>
    <p:sldId id="256" r:id="rId2"/>
    <p:sldId id="273" r:id="rId3"/>
    <p:sldId id="274" r:id="rId4"/>
    <p:sldId id="295" r:id="rId5"/>
    <p:sldId id="307" r:id="rId6"/>
    <p:sldId id="321" r:id="rId7"/>
    <p:sldId id="344" r:id="rId8"/>
    <p:sldId id="361" r:id="rId9"/>
    <p:sldId id="362" r:id="rId10"/>
    <p:sldId id="363" r:id="rId11"/>
    <p:sldId id="364" r:id="rId12"/>
    <p:sldId id="365" r:id="rId13"/>
  </p:sldIdLst>
  <p:sldSz cx="9144000" cy="6858000" type="screen4x3"/>
  <p:notesSz cx="6858000" cy="9144000"/>
  <p:embeddedFontLst>
    <p:embeddedFont>
      <p:font typeface="Calibri" pitchFamily="34" charset="0"/>
      <p:regular r:id="rId15"/>
      <p:bold r:id="rId16"/>
      <p:italic r:id="rId17"/>
      <p:boldItalic r:id="rId18"/>
    </p:embeddedFont>
  </p:embeddedFont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E1F1FB-7853-49AB-8AAB-7E30B3EFA5EE}" type="datetimeFigureOut">
              <a:rPr lang="de-AT" smtClean="0"/>
              <a:pPr/>
              <a:t>15.11.2011</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D57212-6BE4-42ED-AA98-131B6BA364A5}" type="slidenum">
              <a:rPr lang="de-AT" smtClean="0"/>
              <a:pPr/>
              <a:t>‹Nr.›</a:t>
            </a:fld>
            <a:endParaRPr lang="de-AT"/>
          </a:p>
        </p:txBody>
      </p:sp>
    </p:spTree>
    <p:extLst>
      <p:ext uri="{BB962C8B-B14F-4D97-AF65-F5344CB8AC3E}">
        <p14:creationId xmlns:p14="http://schemas.microsoft.com/office/powerpoint/2010/main" val="80334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6AD57212-6BE4-42ED-AA98-131B6BA364A5}" type="slidenum">
              <a:rPr lang="de-AT" smtClean="0"/>
              <a:pPr/>
              <a:t>2</a:t>
            </a:fld>
            <a:endParaRPr lang="de-AT"/>
          </a:p>
        </p:txBody>
      </p:sp>
    </p:spTree>
    <p:extLst>
      <p:ext uri="{BB962C8B-B14F-4D97-AF65-F5344CB8AC3E}">
        <p14:creationId xmlns:p14="http://schemas.microsoft.com/office/powerpoint/2010/main" val="1342717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B1B09E92-E046-4599-B063-5281BB0E41ED}" type="datetimeFigureOut">
              <a:rPr lang="de-AT" smtClean="0"/>
              <a:pPr/>
              <a:t>15.11.2011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17FF311-B999-46A8-9C89-CCF001DD306C}" type="slidenum">
              <a:rPr lang="de-AT" smtClean="0"/>
              <a:pPr/>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B1B09E92-E046-4599-B063-5281BB0E41ED}" type="datetimeFigureOut">
              <a:rPr lang="de-AT" smtClean="0"/>
              <a:pPr/>
              <a:t>15.11.2011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17FF311-B999-46A8-9C89-CCF001DD306C}"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B1B09E92-E046-4599-B063-5281BB0E41ED}" type="datetimeFigureOut">
              <a:rPr lang="de-AT" smtClean="0"/>
              <a:pPr/>
              <a:t>15.11.2011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17FF311-B999-46A8-9C89-CCF001DD306C}"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B1B09E92-E046-4599-B063-5281BB0E41ED}" type="datetimeFigureOut">
              <a:rPr lang="de-AT" smtClean="0"/>
              <a:pPr/>
              <a:t>15.11.2011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17FF311-B999-46A8-9C89-CCF001DD306C}" type="slidenum">
              <a:rPr lang="de-AT" smtClean="0"/>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B1B09E92-E046-4599-B063-5281BB0E41ED}" type="datetimeFigureOut">
              <a:rPr lang="de-AT" smtClean="0"/>
              <a:pPr/>
              <a:t>15.11.2011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517FF311-B999-46A8-9C89-CCF001DD306C}" type="slidenum">
              <a:rPr lang="de-AT" smtClean="0"/>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B1B09E92-E046-4599-B063-5281BB0E41ED}" type="datetimeFigureOut">
              <a:rPr lang="de-AT" smtClean="0"/>
              <a:pPr/>
              <a:t>15.11.2011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17FF311-B999-46A8-9C89-CCF001DD306C}"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B1B09E92-E046-4599-B063-5281BB0E41ED}" type="datetimeFigureOut">
              <a:rPr lang="de-AT" smtClean="0"/>
              <a:pPr/>
              <a:t>15.11.2011</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517FF311-B999-46A8-9C89-CCF001DD306C}"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B1B09E92-E046-4599-B063-5281BB0E41ED}" type="datetimeFigureOut">
              <a:rPr lang="de-AT" smtClean="0"/>
              <a:pPr/>
              <a:t>15.11.2011</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517FF311-B999-46A8-9C89-CCF001DD306C}"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1B09E92-E046-4599-B063-5281BB0E41ED}" type="datetimeFigureOut">
              <a:rPr lang="de-AT" smtClean="0"/>
              <a:pPr/>
              <a:t>15.11.2011</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517FF311-B999-46A8-9C89-CCF001DD306C}"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1B09E92-E046-4599-B063-5281BB0E41ED}" type="datetimeFigureOut">
              <a:rPr lang="de-AT" smtClean="0"/>
              <a:pPr/>
              <a:t>15.11.2011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17FF311-B999-46A8-9C89-CCF001DD306C}" type="slidenum">
              <a:rPr lang="de-AT" smtClean="0"/>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1B09E92-E046-4599-B063-5281BB0E41ED}" type="datetimeFigureOut">
              <a:rPr lang="de-AT" smtClean="0"/>
              <a:pPr/>
              <a:t>15.11.2011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517FF311-B999-46A8-9C89-CCF001DD306C}"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09E92-E046-4599-B063-5281BB0E41ED}" type="datetimeFigureOut">
              <a:rPr lang="de-AT" smtClean="0"/>
              <a:pPr/>
              <a:t>15.11.2011</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FF311-B999-46A8-9C89-CCF001DD306C}"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smtClean="0"/>
              <a:t>Metaanalyse </a:t>
            </a:r>
            <a:br>
              <a:rPr lang="de-AT" dirty="0" smtClean="0"/>
            </a:br>
            <a:r>
              <a:rPr lang="de-AT" dirty="0" err="1" smtClean="0"/>
              <a:t>Salutogene</a:t>
            </a:r>
            <a:r>
              <a:rPr lang="de-AT" dirty="0" smtClean="0"/>
              <a:t> Aspekte der Arbeit</a:t>
            </a:r>
            <a:endParaRPr lang="de-AT" dirty="0"/>
          </a:p>
        </p:txBody>
      </p:sp>
      <p:sp>
        <p:nvSpPr>
          <p:cNvPr id="3" name="Untertitel 2"/>
          <p:cNvSpPr>
            <a:spLocks noGrp="1"/>
          </p:cNvSpPr>
          <p:nvPr>
            <p:ph type="subTitle" idx="1"/>
          </p:nvPr>
        </p:nvSpPr>
        <p:spPr/>
        <p:txBody>
          <a:bodyPr/>
          <a:lstStyle/>
          <a:p>
            <a:r>
              <a:rPr lang="de-AT" dirty="0" smtClean="0"/>
              <a:t>Unter besonderer Berücksichtigung des medizinischen Personals</a:t>
            </a:r>
            <a:endParaRPr lang="de-AT" dirty="0"/>
          </a:p>
        </p:txBody>
      </p:sp>
      <p:pic>
        <p:nvPicPr>
          <p:cNvPr id="1027" name="Picture 3" descr="medunilogo"/>
          <p:cNvPicPr>
            <a:picLocks noChangeAspect="1" noChangeArrowheads="1"/>
          </p:cNvPicPr>
          <p:nvPr/>
        </p:nvPicPr>
        <p:blipFill>
          <a:blip r:embed="rId2" cstate="print"/>
          <a:srcRect/>
          <a:stretch>
            <a:fillRect/>
          </a:stretch>
        </p:blipFill>
        <p:spPr bwMode="auto">
          <a:xfrm>
            <a:off x="3457729" y="620688"/>
            <a:ext cx="2228541" cy="71199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Schlussfolgerungen - 2</a:t>
            </a:r>
            <a:endParaRPr lang="de-AT" dirty="0"/>
          </a:p>
        </p:txBody>
      </p:sp>
      <p:sp>
        <p:nvSpPr>
          <p:cNvPr id="4" name="Rechteck 3"/>
          <p:cNvSpPr/>
          <p:nvPr/>
        </p:nvSpPr>
        <p:spPr>
          <a:xfrm>
            <a:off x="107504" y="1340768"/>
            <a:ext cx="8640960" cy="29523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de-AT" sz="2400" dirty="0" smtClean="0"/>
              <a:t>Auch im Gesundheitssektor muss neben der Förderung der Arbeitsfreude den potentiell </a:t>
            </a:r>
            <a:r>
              <a:rPr lang="de-AT" sz="2400" b="1" dirty="0" smtClean="0">
                <a:solidFill>
                  <a:srgbClr val="FF0000"/>
                </a:solidFill>
              </a:rPr>
              <a:t>krankmachenden Faktoren</a:t>
            </a:r>
            <a:r>
              <a:rPr lang="de-AT" sz="2400" dirty="0" smtClean="0"/>
              <a:t> gebührend Aufmerksamkeit geschenkt werden. Zu solchen Faktoren zählen:</a:t>
            </a:r>
          </a:p>
          <a:p>
            <a:pPr marL="342900" indent="-342900" algn="just">
              <a:buFont typeface="Arial" pitchFamily="34" charset="0"/>
              <a:buChar char="•"/>
            </a:pPr>
            <a:r>
              <a:rPr lang="de-AT" sz="2400" dirty="0" smtClean="0"/>
              <a:t>Infektionsgefahr </a:t>
            </a:r>
          </a:p>
          <a:p>
            <a:pPr marL="342900" indent="-342900" algn="just">
              <a:buFont typeface="Arial" pitchFamily="34" charset="0"/>
              <a:buChar char="•"/>
            </a:pPr>
            <a:r>
              <a:rPr lang="de-AT" sz="2400" dirty="0" smtClean="0"/>
              <a:t>Exposition gegenüber gesundheitsschädlichen Stoffen (z.B. Narkosegase)</a:t>
            </a:r>
          </a:p>
          <a:p>
            <a:pPr marL="342900" indent="-342900" algn="just">
              <a:buFont typeface="Arial" pitchFamily="34" charset="0"/>
              <a:buChar char="•"/>
            </a:pPr>
            <a:r>
              <a:rPr lang="de-AT" sz="2400" dirty="0" smtClean="0"/>
              <a:t>Zwangshaltungen und andere Belastungen des Bewegungs- und Stützapparats</a:t>
            </a:r>
            <a:endParaRPr lang="de-AT" sz="2400" dirty="0"/>
          </a:p>
        </p:txBody>
      </p:sp>
      <p:sp>
        <p:nvSpPr>
          <p:cNvPr id="5" name="Rechteck 4"/>
          <p:cNvSpPr/>
          <p:nvPr/>
        </p:nvSpPr>
        <p:spPr>
          <a:xfrm>
            <a:off x="107504" y="4481500"/>
            <a:ext cx="8640960" cy="14677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de-AT" sz="2400" dirty="0"/>
              <a:t>Ärzte, Schwestern und Pfleger leiden häufig unter </a:t>
            </a:r>
            <a:r>
              <a:rPr lang="de-AT" sz="2400" dirty="0" err="1"/>
              <a:t>muskuloskelettalen</a:t>
            </a:r>
            <a:r>
              <a:rPr lang="de-AT" sz="2400" dirty="0"/>
              <a:t> Beschwerden. Diese können </a:t>
            </a:r>
            <a:r>
              <a:rPr lang="de-AT" sz="2400" b="1" dirty="0">
                <a:solidFill>
                  <a:srgbClr val="FF0000"/>
                </a:solidFill>
              </a:rPr>
              <a:t>nicht durch einfache Maßnahmen</a:t>
            </a:r>
            <a:r>
              <a:rPr lang="de-AT" sz="2400" dirty="0"/>
              <a:t> (Hebehilfen, Best-</a:t>
            </a:r>
            <a:r>
              <a:rPr lang="de-AT" sz="2400" dirty="0" err="1"/>
              <a:t>practice</a:t>
            </a:r>
            <a:r>
              <a:rPr lang="de-AT" sz="2400" dirty="0"/>
              <a:t>-Leitfaden etc.) verhütet oder reduziert werden.</a:t>
            </a:r>
          </a:p>
        </p:txBody>
      </p:sp>
      <p:sp>
        <p:nvSpPr>
          <p:cNvPr id="6" name="Rechteck 5"/>
          <p:cNvSpPr/>
          <p:nvPr/>
        </p:nvSpPr>
        <p:spPr>
          <a:xfrm>
            <a:off x="107504" y="6101057"/>
            <a:ext cx="8640960" cy="56830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de-AT" sz="2400" dirty="0" smtClean="0"/>
              <a:t>Zur Abhilfe bedarf es </a:t>
            </a:r>
            <a:r>
              <a:rPr lang="de-AT" sz="2400" b="1" dirty="0" smtClean="0">
                <a:solidFill>
                  <a:srgbClr val="FF0000"/>
                </a:solidFill>
              </a:rPr>
              <a:t>facettenreicher Maßnahmen</a:t>
            </a:r>
            <a:r>
              <a:rPr lang="de-AT" sz="2400" dirty="0" smtClean="0"/>
              <a:t>.</a:t>
            </a:r>
            <a:endParaRPr lang="de-AT" sz="2400" dirty="0"/>
          </a:p>
        </p:txBody>
      </p:sp>
    </p:spTree>
    <p:extLst>
      <p:ext uri="{BB962C8B-B14F-4D97-AF65-F5344CB8AC3E}">
        <p14:creationId xmlns:p14="http://schemas.microsoft.com/office/powerpoint/2010/main" val="1429533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Schlussfolgerungen - 3</a:t>
            </a:r>
            <a:endParaRPr lang="de-AT" dirty="0"/>
          </a:p>
        </p:txBody>
      </p:sp>
      <p:sp>
        <p:nvSpPr>
          <p:cNvPr id="4" name="Rechteck 3"/>
          <p:cNvSpPr/>
          <p:nvPr/>
        </p:nvSpPr>
        <p:spPr>
          <a:xfrm>
            <a:off x="107504" y="1340768"/>
            <a:ext cx="8640960" cy="16561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de-AT" sz="2400" dirty="0" smtClean="0"/>
              <a:t>In vielen Bereichen des Gesundheitssektors ist die </a:t>
            </a:r>
            <a:r>
              <a:rPr lang="de-AT" sz="2400" b="1" dirty="0" smtClean="0">
                <a:solidFill>
                  <a:srgbClr val="FF0000"/>
                </a:solidFill>
              </a:rPr>
              <a:t>Zufriedenheit</a:t>
            </a:r>
            <a:r>
              <a:rPr lang="de-AT" sz="2400" dirty="0" smtClean="0"/>
              <a:t> mit der Arbeit </a:t>
            </a:r>
            <a:r>
              <a:rPr lang="de-AT" sz="2400" b="1" dirty="0" smtClean="0">
                <a:solidFill>
                  <a:srgbClr val="FF0000"/>
                </a:solidFill>
              </a:rPr>
              <a:t>hoch</a:t>
            </a:r>
            <a:r>
              <a:rPr lang="de-AT" sz="2400" dirty="0" smtClean="0"/>
              <a:t>. Bedroht ist sie aber insbesondere dann, wenn die Mitarbeiter das Gefühl haben, dass zu viel ‚Sand im Getriebe‘ ist und die Einrichtung ihre Aufgabe nicht adäquat erfüllen kann.</a:t>
            </a:r>
            <a:endParaRPr lang="de-AT" sz="2400" dirty="0"/>
          </a:p>
        </p:txBody>
      </p:sp>
      <p:sp>
        <p:nvSpPr>
          <p:cNvPr id="5" name="Rechteck 4"/>
          <p:cNvSpPr/>
          <p:nvPr/>
        </p:nvSpPr>
        <p:spPr>
          <a:xfrm>
            <a:off x="107504" y="3212976"/>
            <a:ext cx="8640960" cy="9361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de-AT" sz="2400" dirty="0" smtClean="0"/>
              <a:t>Die Arbeitszufriedenheit sinkt durch fehlende/mangelhafte </a:t>
            </a:r>
            <a:r>
              <a:rPr lang="de-AT" sz="2400" b="1" dirty="0">
                <a:solidFill>
                  <a:srgbClr val="FF0000"/>
                </a:solidFill>
              </a:rPr>
              <a:t>Teamarbeit und Kooperation</a:t>
            </a:r>
            <a:r>
              <a:rPr lang="de-AT" sz="2400" dirty="0"/>
              <a:t> sowie durch ungünstige </a:t>
            </a:r>
            <a:r>
              <a:rPr lang="de-AT" sz="2400" b="1" dirty="0" smtClean="0">
                <a:solidFill>
                  <a:srgbClr val="FF0000"/>
                </a:solidFill>
              </a:rPr>
              <a:t>Arbeitszeiten</a:t>
            </a:r>
            <a:r>
              <a:rPr lang="de-AT" sz="2400" dirty="0" smtClean="0"/>
              <a:t>.</a:t>
            </a:r>
            <a:endParaRPr lang="de-AT" sz="2400" dirty="0"/>
          </a:p>
        </p:txBody>
      </p:sp>
      <p:sp>
        <p:nvSpPr>
          <p:cNvPr id="6" name="Rechteck 5"/>
          <p:cNvSpPr/>
          <p:nvPr/>
        </p:nvSpPr>
        <p:spPr>
          <a:xfrm>
            <a:off x="107504" y="4266934"/>
            <a:ext cx="8640960" cy="9361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de-AT" sz="2400" dirty="0"/>
              <a:t>Teamarbeit und Teamfähigkeit </a:t>
            </a:r>
            <a:r>
              <a:rPr lang="de-AT" sz="2400" b="1" dirty="0" smtClean="0">
                <a:solidFill>
                  <a:srgbClr val="FF0000"/>
                </a:solidFill>
              </a:rPr>
              <a:t>können </a:t>
            </a:r>
            <a:r>
              <a:rPr lang="de-AT" sz="2400" b="1" dirty="0">
                <a:solidFill>
                  <a:srgbClr val="FF0000"/>
                </a:solidFill>
              </a:rPr>
              <a:t>gelehrt </a:t>
            </a:r>
            <a:r>
              <a:rPr lang="de-AT" sz="2400" b="1" dirty="0" smtClean="0">
                <a:solidFill>
                  <a:srgbClr val="FF0000"/>
                </a:solidFill>
              </a:rPr>
              <a:t>werden</a:t>
            </a:r>
            <a:r>
              <a:rPr lang="de-AT" sz="2400" dirty="0" smtClean="0"/>
              <a:t>. Das sollte schon während der Berufsausbildung implementiert werden.</a:t>
            </a:r>
            <a:endParaRPr lang="de-AT" sz="2400" dirty="0"/>
          </a:p>
        </p:txBody>
      </p:sp>
      <p:sp>
        <p:nvSpPr>
          <p:cNvPr id="7" name="Rechteck 6"/>
          <p:cNvSpPr/>
          <p:nvPr/>
        </p:nvSpPr>
        <p:spPr>
          <a:xfrm>
            <a:off x="107504" y="5355438"/>
            <a:ext cx="8640960" cy="9361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de-AT" sz="2400" dirty="0"/>
              <a:t>Teamarbeit und </a:t>
            </a:r>
            <a:r>
              <a:rPr lang="de-AT" sz="2400" dirty="0" smtClean="0"/>
              <a:t>Kooperation steigern die </a:t>
            </a:r>
            <a:r>
              <a:rPr lang="de-AT" sz="2400" b="1" dirty="0" smtClean="0">
                <a:solidFill>
                  <a:srgbClr val="FF0000"/>
                </a:solidFill>
              </a:rPr>
              <a:t>Arbeitszufriedenheit</a:t>
            </a:r>
            <a:r>
              <a:rPr lang="de-AT" sz="2400" dirty="0" smtClean="0"/>
              <a:t> und </a:t>
            </a:r>
            <a:r>
              <a:rPr lang="de-AT" sz="2400" dirty="0" smtClean="0"/>
              <a:t>wirken </a:t>
            </a:r>
            <a:r>
              <a:rPr lang="de-AT" sz="2400" dirty="0" smtClean="0"/>
              <a:t>sich positiv auf die </a:t>
            </a:r>
            <a:r>
              <a:rPr lang="de-AT" sz="2400" b="1" dirty="0" smtClean="0">
                <a:solidFill>
                  <a:srgbClr val="FF0000"/>
                </a:solidFill>
              </a:rPr>
              <a:t>Leistung</a:t>
            </a:r>
            <a:r>
              <a:rPr lang="de-AT" sz="2400" dirty="0" smtClean="0"/>
              <a:t> aus.</a:t>
            </a:r>
            <a:endParaRPr lang="de-AT" sz="2400" dirty="0"/>
          </a:p>
        </p:txBody>
      </p:sp>
    </p:spTree>
    <p:extLst>
      <p:ext uri="{BB962C8B-B14F-4D97-AF65-F5344CB8AC3E}">
        <p14:creationId xmlns:p14="http://schemas.microsoft.com/office/powerpoint/2010/main" val="4234161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1475656" y="359103"/>
            <a:ext cx="6264696" cy="108012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AT" sz="3200" dirty="0" smtClean="0"/>
              <a:t>Forschungsbedarf</a:t>
            </a:r>
            <a:endParaRPr lang="de-AT" sz="3200" dirty="0"/>
          </a:p>
        </p:txBody>
      </p:sp>
      <p:sp>
        <p:nvSpPr>
          <p:cNvPr id="4" name="Abgerundetes Rechteck 3"/>
          <p:cNvSpPr/>
          <p:nvPr/>
        </p:nvSpPr>
        <p:spPr>
          <a:xfrm>
            <a:off x="527414" y="3461260"/>
            <a:ext cx="8064896" cy="15121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de-AT" sz="2000" dirty="0"/>
              <a:t>Beschwerden des Bewegungs- und Stützapparats zählen auch bei medizinischem Personal zu den häufigsten Ursachen für Krankenstände und langfristige Ausfälle. Man weiß zwar schon viel darüber, welche Maßnahmen wenig erfolgreich sind, aber was man konkret tun soll, das ist noch zu wenig untersucht.</a:t>
            </a:r>
          </a:p>
        </p:txBody>
      </p:sp>
      <p:sp>
        <p:nvSpPr>
          <p:cNvPr id="5" name="Abgerundetes Rechteck 4"/>
          <p:cNvSpPr/>
          <p:nvPr/>
        </p:nvSpPr>
        <p:spPr>
          <a:xfrm>
            <a:off x="527414" y="1628800"/>
            <a:ext cx="8064896" cy="15121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de-AT" sz="2000" dirty="0" smtClean="0"/>
              <a:t>In Österreich werden im Gesundheitssektor Arbeitszeitbestimmungen angewendet, die sich noch immer erheblich von denen der anderen Sektoren unterscheiden. Welche Arbeitszeitsysteme für Gesundheit, Arbeitszufriedenheit und Patientenversorgung die geeignetsten sind, sollte mittels Interventionsstudien geprüft werden.</a:t>
            </a:r>
            <a:endParaRPr lang="de-AT" sz="2000" dirty="0"/>
          </a:p>
        </p:txBody>
      </p:sp>
      <p:sp>
        <p:nvSpPr>
          <p:cNvPr id="6" name="Abgerundetes Rechteck 5"/>
          <p:cNvSpPr/>
          <p:nvPr/>
        </p:nvSpPr>
        <p:spPr>
          <a:xfrm>
            <a:off x="539552" y="5229200"/>
            <a:ext cx="8064896" cy="108012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de-AT" sz="2000" dirty="0" smtClean="0"/>
              <a:t>Wie kann </a:t>
            </a:r>
            <a:r>
              <a:rPr lang="de-AT" sz="2000" dirty="0"/>
              <a:t>man </a:t>
            </a:r>
            <a:r>
              <a:rPr lang="de-AT" sz="2000" dirty="0" smtClean="0"/>
              <a:t>Teamarbeit verbessern? Dazu gibt es international einige Untersuchungen, aber </a:t>
            </a:r>
            <a:r>
              <a:rPr lang="de-AT" sz="2000" dirty="0"/>
              <a:t>weil das sehr kulturabhängig ist, wäre es wichtig, dieser Frage spezifisch für Österreich nachzugehen</a:t>
            </a:r>
            <a:r>
              <a:rPr lang="de-AT" sz="2000" dirty="0" smtClean="0"/>
              <a:t>.</a:t>
            </a:r>
            <a:endParaRPr lang="de-AT" sz="2000" dirty="0"/>
          </a:p>
        </p:txBody>
      </p:sp>
    </p:spTree>
    <p:extLst>
      <p:ext uri="{BB962C8B-B14F-4D97-AF65-F5344CB8AC3E}">
        <p14:creationId xmlns:p14="http://schemas.microsoft.com/office/powerpoint/2010/main" val="2800699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feil nach oben und unten 3"/>
          <p:cNvSpPr/>
          <p:nvPr/>
        </p:nvSpPr>
        <p:spPr>
          <a:xfrm>
            <a:off x="611560" y="980728"/>
            <a:ext cx="1440160" cy="5040560"/>
          </a:xfrm>
          <a:prstGeom prst="upDownArrow">
            <a:avLst/>
          </a:prstGeom>
          <a:gradFill>
            <a:gsLst>
              <a:gs pos="0">
                <a:srgbClr val="FF0000"/>
              </a:gs>
              <a:gs pos="51000">
                <a:schemeClr val="accent3">
                  <a:tint val="37000"/>
                  <a:satMod val="300000"/>
                </a:schemeClr>
              </a:gs>
              <a:gs pos="100000">
                <a:schemeClr val="accent3"/>
              </a:gs>
            </a:gsLst>
          </a:gradFill>
        </p:spPr>
        <p:style>
          <a:lnRef idx="1">
            <a:schemeClr val="accent3"/>
          </a:lnRef>
          <a:fillRef idx="2">
            <a:schemeClr val="accent3"/>
          </a:fillRef>
          <a:effectRef idx="1">
            <a:schemeClr val="accent3"/>
          </a:effectRef>
          <a:fontRef idx="minor">
            <a:schemeClr val="dk1"/>
          </a:fontRef>
        </p:style>
        <p:txBody>
          <a:bodyPr vert="vert270" rtlCol="0" anchor="ctr"/>
          <a:lstStyle/>
          <a:p>
            <a:pPr algn="ctr"/>
            <a:r>
              <a:rPr lang="de-AT" sz="2000" b="1" dirty="0" smtClean="0"/>
              <a:t>Risikofaktoren     </a:t>
            </a:r>
            <a:r>
              <a:rPr lang="de-AT" sz="2000" b="1" dirty="0" err="1" smtClean="0"/>
              <a:t>Salutogene</a:t>
            </a:r>
            <a:r>
              <a:rPr lang="de-AT" sz="2000" b="1" dirty="0" smtClean="0"/>
              <a:t> Faktoren</a:t>
            </a:r>
            <a:endParaRPr lang="de-AT" sz="2000" b="1" dirty="0"/>
          </a:p>
        </p:txBody>
      </p:sp>
      <p:sp>
        <p:nvSpPr>
          <p:cNvPr id="5" name="Textfeld 4"/>
          <p:cNvSpPr txBox="1"/>
          <p:nvPr/>
        </p:nvSpPr>
        <p:spPr>
          <a:xfrm>
            <a:off x="395536" y="404664"/>
            <a:ext cx="2016224" cy="461665"/>
          </a:xfrm>
          <a:prstGeom prst="rect">
            <a:avLst/>
          </a:prstGeom>
          <a:noFill/>
        </p:spPr>
        <p:txBody>
          <a:bodyPr wrap="square" rtlCol="0">
            <a:spAutoFit/>
          </a:bodyPr>
          <a:lstStyle/>
          <a:p>
            <a:pPr algn="ctr"/>
            <a:r>
              <a:rPr lang="de-AT" sz="2400" dirty="0" smtClean="0"/>
              <a:t>Gesundheit</a:t>
            </a:r>
            <a:endParaRPr lang="de-AT" sz="2400" dirty="0"/>
          </a:p>
        </p:txBody>
      </p:sp>
      <p:sp>
        <p:nvSpPr>
          <p:cNvPr id="6" name="Textfeld 5"/>
          <p:cNvSpPr txBox="1"/>
          <p:nvPr/>
        </p:nvSpPr>
        <p:spPr>
          <a:xfrm>
            <a:off x="323528" y="6165304"/>
            <a:ext cx="2016224" cy="461665"/>
          </a:xfrm>
          <a:prstGeom prst="rect">
            <a:avLst/>
          </a:prstGeom>
          <a:noFill/>
        </p:spPr>
        <p:txBody>
          <a:bodyPr wrap="square" rtlCol="0">
            <a:spAutoFit/>
          </a:bodyPr>
          <a:lstStyle/>
          <a:p>
            <a:pPr algn="ctr"/>
            <a:r>
              <a:rPr lang="de-AT" sz="2400" dirty="0" smtClean="0"/>
              <a:t>Krankheit</a:t>
            </a:r>
            <a:endParaRPr lang="de-AT" sz="2400" dirty="0"/>
          </a:p>
        </p:txBody>
      </p:sp>
      <p:sp>
        <p:nvSpPr>
          <p:cNvPr id="7" name="Legende mit Pfeil nach unten 6"/>
          <p:cNvSpPr/>
          <p:nvPr/>
        </p:nvSpPr>
        <p:spPr>
          <a:xfrm>
            <a:off x="2411760" y="3429000"/>
            <a:ext cx="6264696" cy="2767136"/>
          </a:xfrm>
          <a:prstGeom prst="downArrowCallout">
            <a:avLst>
              <a:gd name="adj1" fmla="val 22952"/>
              <a:gd name="adj2" fmla="val 23464"/>
              <a:gd name="adj3" fmla="val 19880"/>
              <a:gd name="adj4" fmla="val 69073"/>
            </a:avLst>
          </a:prstGeom>
          <a:gradFill>
            <a:gsLst>
              <a:gs pos="0">
                <a:srgbClr val="FF0000"/>
              </a:gs>
              <a:gs pos="35000">
                <a:schemeClr val="accent6">
                  <a:tint val="37000"/>
                  <a:satMod val="300000"/>
                </a:schemeClr>
              </a:gs>
              <a:gs pos="100000">
                <a:schemeClr val="accent6">
                  <a:tint val="15000"/>
                  <a:satMod val="350000"/>
                </a:schemeClr>
              </a:gs>
            </a:gsLs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de-AT" dirty="0" smtClean="0">
                <a:solidFill>
                  <a:schemeClr val="tx1"/>
                </a:solidFill>
              </a:rPr>
              <a:t>Quantitative Überforderung, Zeitdruck</a:t>
            </a:r>
          </a:p>
          <a:p>
            <a:pPr algn="ctr"/>
            <a:r>
              <a:rPr lang="de-AT" dirty="0" smtClean="0">
                <a:solidFill>
                  <a:schemeClr val="tx1"/>
                </a:solidFill>
              </a:rPr>
              <a:t>Erholungsmangel, unzulängliche Pausen, Überstunden, unzulängliches Arbeitszeitregime, Unterbrechungen, Wartezeiten</a:t>
            </a:r>
          </a:p>
          <a:p>
            <a:pPr algn="ctr"/>
            <a:r>
              <a:rPr lang="de-AT" dirty="0" smtClean="0">
                <a:solidFill>
                  <a:schemeClr val="tx1"/>
                </a:solidFill>
              </a:rPr>
              <a:t>Qualitative, fachliche Überforderung</a:t>
            </a:r>
          </a:p>
          <a:p>
            <a:pPr algn="ctr"/>
            <a:r>
              <a:rPr lang="de-AT" dirty="0" smtClean="0">
                <a:solidFill>
                  <a:schemeClr val="tx1"/>
                </a:solidFill>
              </a:rPr>
              <a:t>Physikalische, chemische, ergonomische  Belastungen</a:t>
            </a:r>
          </a:p>
          <a:p>
            <a:pPr algn="ctr"/>
            <a:r>
              <a:rPr lang="de-AT" dirty="0" smtClean="0">
                <a:solidFill>
                  <a:schemeClr val="tx1"/>
                </a:solidFill>
              </a:rPr>
              <a:t>Körperliche Belastungen, schädliche Umgebungsbedingungen</a:t>
            </a:r>
            <a:endParaRPr lang="de-AT" dirty="0">
              <a:solidFill>
                <a:schemeClr val="tx1"/>
              </a:solidFill>
            </a:endParaRPr>
          </a:p>
        </p:txBody>
      </p:sp>
      <p:sp>
        <p:nvSpPr>
          <p:cNvPr id="8" name="Legende mit Pfeil nach oben 7"/>
          <p:cNvSpPr/>
          <p:nvPr/>
        </p:nvSpPr>
        <p:spPr>
          <a:xfrm>
            <a:off x="2411760" y="687076"/>
            <a:ext cx="6264696" cy="2741924"/>
          </a:xfrm>
          <a:prstGeom prst="upArrowCallout">
            <a:avLst>
              <a:gd name="adj1" fmla="val 26076"/>
              <a:gd name="adj2" fmla="val 22848"/>
              <a:gd name="adj3" fmla="val 23386"/>
              <a:gd name="adj4" fmla="val 66052"/>
            </a:avLst>
          </a:prstGeom>
          <a:gradFill>
            <a:gsLst>
              <a:gs pos="0">
                <a:schemeClr val="accent3">
                  <a:lumMod val="60000"/>
                  <a:lumOff val="40000"/>
                </a:schemeClr>
              </a:gs>
              <a:gs pos="35000">
                <a:schemeClr val="accent3">
                  <a:lumMod val="60000"/>
                  <a:lumOff val="40000"/>
                </a:schemeClr>
              </a:gs>
              <a:gs pos="100000">
                <a:schemeClr val="accent3"/>
              </a:gs>
            </a:gsLst>
            <a:lin ang="16200000" scaled="1"/>
          </a:gra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tx1"/>
                </a:solidFill>
              </a:rPr>
              <a:t>Austausch mit Kollegen, Teamarbeit</a:t>
            </a:r>
          </a:p>
          <a:p>
            <a:pPr algn="ctr"/>
            <a:r>
              <a:rPr lang="de-AT" dirty="0" smtClean="0">
                <a:solidFill>
                  <a:schemeClr val="tx1"/>
                </a:solidFill>
              </a:rPr>
              <a:t>Fachliche Unterstützung, Mitarbeiterführung</a:t>
            </a:r>
          </a:p>
          <a:p>
            <a:pPr algn="ctr"/>
            <a:r>
              <a:rPr lang="de-AT" dirty="0" smtClean="0">
                <a:solidFill>
                  <a:schemeClr val="tx1"/>
                </a:solidFill>
              </a:rPr>
              <a:t>Arbeitsklima, Kooperation</a:t>
            </a:r>
          </a:p>
          <a:p>
            <a:pPr algn="ctr"/>
            <a:r>
              <a:rPr lang="de-AT" dirty="0" smtClean="0">
                <a:solidFill>
                  <a:schemeClr val="tx1"/>
                </a:solidFill>
              </a:rPr>
              <a:t>Lernen bei der Arbeit, Entwicklungsmöglichkeiten</a:t>
            </a:r>
          </a:p>
          <a:p>
            <a:pPr algn="ctr"/>
            <a:r>
              <a:rPr lang="de-AT" dirty="0" smtClean="0">
                <a:solidFill>
                  <a:schemeClr val="tx1"/>
                </a:solidFill>
              </a:rPr>
              <a:t>Faire Beurteilung, Anerkennung</a:t>
            </a:r>
          </a:p>
          <a:p>
            <a:pPr algn="ctr"/>
            <a:r>
              <a:rPr lang="de-AT" dirty="0" smtClean="0">
                <a:solidFill>
                  <a:schemeClr val="tx1"/>
                </a:solidFill>
              </a:rPr>
              <a:t>Entscheidungs-, Handlungsspielraum</a:t>
            </a:r>
            <a:endParaRPr lang="de-AT" dirty="0">
              <a:solidFill>
                <a:schemeClr val="tx1"/>
              </a:solidFill>
            </a:endParaRPr>
          </a:p>
        </p:txBody>
      </p:sp>
      <p:sp>
        <p:nvSpPr>
          <p:cNvPr id="10" name="Textfeld 9"/>
          <p:cNvSpPr txBox="1"/>
          <p:nvPr/>
        </p:nvSpPr>
        <p:spPr>
          <a:xfrm>
            <a:off x="4535996" y="225411"/>
            <a:ext cx="2016224" cy="461665"/>
          </a:xfrm>
          <a:prstGeom prst="rect">
            <a:avLst/>
          </a:prstGeom>
          <a:noFill/>
        </p:spPr>
        <p:txBody>
          <a:bodyPr wrap="square" rtlCol="0">
            <a:spAutoFit/>
          </a:bodyPr>
          <a:lstStyle/>
          <a:p>
            <a:pPr algn="ctr"/>
            <a:r>
              <a:rPr lang="de-AT" sz="2400" dirty="0" smtClean="0"/>
              <a:t>Potenziale</a:t>
            </a:r>
            <a:endParaRPr lang="de-AT" sz="2400" dirty="0"/>
          </a:p>
        </p:txBody>
      </p:sp>
      <p:sp>
        <p:nvSpPr>
          <p:cNvPr id="11" name="Textfeld 10"/>
          <p:cNvSpPr txBox="1"/>
          <p:nvPr/>
        </p:nvSpPr>
        <p:spPr>
          <a:xfrm>
            <a:off x="4572000" y="6196136"/>
            <a:ext cx="2016224" cy="461665"/>
          </a:xfrm>
          <a:prstGeom prst="rect">
            <a:avLst/>
          </a:prstGeom>
          <a:noFill/>
        </p:spPr>
        <p:txBody>
          <a:bodyPr wrap="square" rtlCol="0">
            <a:spAutoFit/>
          </a:bodyPr>
          <a:lstStyle/>
          <a:p>
            <a:pPr algn="ctr"/>
            <a:r>
              <a:rPr lang="de-AT" sz="2400" dirty="0" smtClean="0"/>
              <a:t>Gefährdungen</a:t>
            </a:r>
            <a:endParaRPr lang="de-AT" sz="2400" dirty="0"/>
          </a:p>
        </p:txBody>
      </p:sp>
      <p:sp>
        <p:nvSpPr>
          <p:cNvPr id="12" name="Ellipse 11"/>
          <p:cNvSpPr/>
          <p:nvPr/>
        </p:nvSpPr>
        <p:spPr>
          <a:xfrm>
            <a:off x="3311860" y="244793"/>
            <a:ext cx="4464496" cy="18002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AT"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Indikatoren</a:t>
            </a:r>
          </a:p>
          <a:p>
            <a:pPr algn="ctr"/>
            <a:r>
              <a:rPr lang="de-AT"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Arbeitsfreude</a:t>
            </a:r>
          </a:p>
          <a:p>
            <a:pPr algn="ctr"/>
            <a:r>
              <a:rPr lang="de-AT"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Selbstvertrauen</a:t>
            </a:r>
          </a:p>
        </p:txBody>
      </p:sp>
      <p:sp>
        <p:nvSpPr>
          <p:cNvPr id="13" name="Ellipse 12"/>
          <p:cNvSpPr/>
          <p:nvPr/>
        </p:nvSpPr>
        <p:spPr>
          <a:xfrm>
            <a:off x="3311860" y="4857601"/>
            <a:ext cx="4464496" cy="18002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AT"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Erschöpfung</a:t>
            </a:r>
          </a:p>
          <a:p>
            <a:pPr algn="ctr"/>
            <a:r>
              <a:rPr lang="de-AT"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Körperliche, psychische Symptome </a:t>
            </a:r>
            <a:endParaRPr lang="de-AT"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de-AT"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Indikatoren</a:t>
            </a:r>
          </a:p>
        </p:txBody>
      </p:sp>
    </p:spTree>
    <p:extLst>
      <p:ext uri="{BB962C8B-B14F-4D97-AF65-F5344CB8AC3E}">
        <p14:creationId xmlns:p14="http://schemas.microsoft.com/office/powerpoint/2010/main" val="26457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Grundlegende Fragestellungen</a:t>
            </a:r>
            <a:endParaRPr lang="de-AT" dirty="0"/>
          </a:p>
        </p:txBody>
      </p:sp>
      <p:sp>
        <p:nvSpPr>
          <p:cNvPr id="3" name="Inhaltsplatzhalter 2"/>
          <p:cNvSpPr>
            <a:spLocks noGrp="1"/>
          </p:cNvSpPr>
          <p:nvPr>
            <p:ph idx="1"/>
          </p:nvPr>
        </p:nvSpPr>
        <p:spPr/>
        <p:txBody>
          <a:bodyPr/>
          <a:lstStyle/>
          <a:p>
            <a:r>
              <a:rPr lang="de-AT" dirty="0" smtClean="0"/>
              <a:t>Welche Rolle spielen diese Gefährdungen und Potenziale in Gesundheitsberufen?</a:t>
            </a:r>
          </a:p>
          <a:p>
            <a:r>
              <a:rPr lang="de-AT" dirty="0" smtClean="0"/>
              <a:t>Gibt es Evidenz dazu aus der wissenschaftlichen Literatur?</a:t>
            </a:r>
          </a:p>
          <a:p>
            <a:r>
              <a:rPr lang="de-AT" dirty="0" smtClean="0"/>
              <a:t>Welche Schlussfolgerungen können für die Praxis gezogen werden?</a:t>
            </a:r>
          </a:p>
          <a:p>
            <a:r>
              <a:rPr lang="de-AT" dirty="0" smtClean="0"/>
              <a:t>Gibt es erfolgversprechende Ansätze, die empirisch geprüft werden können?</a:t>
            </a:r>
            <a:endParaRPr lang="de-AT" dirty="0"/>
          </a:p>
        </p:txBody>
      </p:sp>
    </p:spTree>
    <p:extLst>
      <p:ext uri="{BB962C8B-B14F-4D97-AF65-F5344CB8AC3E}">
        <p14:creationId xmlns:p14="http://schemas.microsoft.com/office/powerpoint/2010/main" val="3294728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706090"/>
          </a:xfrm>
        </p:spPr>
        <p:txBody>
          <a:bodyPr>
            <a:normAutofit fontScale="90000"/>
          </a:bodyPr>
          <a:lstStyle/>
          <a:p>
            <a:r>
              <a:rPr lang="de-AT" dirty="0" smtClean="0"/>
              <a:t>Pausen im medizinischen Bereich</a:t>
            </a:r>
            <a:endParaRPr lang="de-AT" dirty="0"/>
          </a:p>
        </p:txBody>
      </p:sp>
      <p:sp>
        <p:nvSpPr>
          <p:cNvPr id="5" name="Abgerundetes Rechteck 4"/>
          <p:cNvSpPr/>
          <p:nvPr/>
        </p:nvSpPr>
        <p:spPr>
          <a:xfrm>
            <a:off x="427215" y="1052736"/>
            <a:ext cx="8280920"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AT" sz="2400" dirty="0" smtClean="0"/>
              <a:t>Kurzpausen während langdauernder Eingriffe wirken sich günstig auf alle Leistungs- und </a:t>
            </a:r>
            <a:r>
              <a:rPr lang="de-AT" sz="2400" dirty="0" err="1" smtClean="0"/>
              <a:t>Befindensindikatoren</a:t>
            </a:r>
            <a:r>
              <a:rPr lang="de-AT" sz="2400" dirty="0" smtClean="0"/>
              <a:t> aus, während eine einzelne längere Pause keinen nachweisbaren Effekt hatte.</a:t>
            </a:r>
            <a:endParaRPr lang="de-AT" sz="2400" dirty="0"/>
          </a:p>
        </p:txBody>
      </p:sp>
      <p:sp>
        <p:nvSpPr>
          <p:cNvPr id="6" name="Abgerundetes Rechteck 5"/>
          <p:cNvSpPr/>
          <p:nvPr/>
        </p:nvSpPr>
        <p:spPr>
          <a:xfrm>
            <a:off x="427215" y="2708920"/>
            <a:ext cx="8280920" cy="122413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r>
              <a:rPr lang="de-AT" sz="2400" dirty="0" smtClean="0"/>
              <a:t>Eine lange Pause bei 24-h Diensten wirkt sich günstig auf die Aufmerksamkeit in der folgenden Nacht aus, insbesondere wenn dabei die Möglichkeit besteht zu schlafen.</a:t>
            </a:r>
            <a:endParaRPr lang="de-AT" sz="2400" dirty="0"/>
          </a:p>
        </p:txBody>
      </p:sp>
      <p:sp>
        <p:nvSpPr>
          <p:cNvPr id="7" name="Abgerundetes Rechteck 6"/>
          <p:cNvSpPr/>
          <p:nvPr/>
        </p:nvSpPr>
        <p:spPr>
          <a:xfrm>
            <a:off x="427215" y="4941168"/>
            <a:ext cx="8280920" cy="151216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just"/>
            <a:r>
              <a:rPr lang="de-AT" sz="2400" dirty="0" smtClean="0"/>
              <a:t>Bei hoher </a:t>
            </a:r>
            <a:r>
              <a:rPr lang="de-AT" sz="2400" dirty="0"/>
              <a:t>Patientenfrequenz (Notaufnahme)</a:t>
            </a:r>
            <a:r>
              <a:rPr lang="de-AT" sz="2400" dirty="0" smtClean="0"/>
              <a:t>, mit reduzierter Möglichkeit, Pausen zu nehmen, kann durch organisatorische Maßnahmen (Bildung von Dienstpaaren) die Chance, Pausen einzulegen, erhöht und damit ein positiver Effekt erzielt werden</a:t>
            </a:r>
            <a:endParaRPr lang="de-AT" sz="2400" dirty="0"/>
          </a:p>
        </p:txBody>
      </p:sp>
      <p:sp>
        <p:nvSpPr>
          <p:cNvPr id="8" name="Abgerundetes Rechteck 7"/>
          <p:cNvSpPr/>
          <p:nvPr/>
        </p:nvSpPr>
        <p:spPr>
          <a:xfrm>
            <a:off x="427215" y="4077072"/>
            <a:ext cx="8280920" cy="7200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de-AT" sz="2400" dirty="0" smtClean="0"/>
              <a:t>Nach einem intraoperativen Todesfall sollten klare Regeln über danach einzuhaltende Pausen entwickelt werden.</a:t>
            </a:r>
            <a:endParaRPr lang="de-AT" sz="2400" dirty="0"/>
          </a:p>
        </p:txBody>
      </p:sp>
    </p:spTree>
    <p:extLst>
      <p:ext uri="{BB962C8B-B14F-4D97-AF65-F5344CB8AC3E}">
        <p14:creationId xmlns:p14="http://schemas.microsoft.com/office/powerpoint/2010/main" val="39656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706090"/>
          </a:xfrm>
        </p:spPr>
        <p:txBody>
          <a:bodyPr>
            <a:normAutofit fontScale="90000"/>
          </a:bodyPr>
          <a:lstStyle/>
          <a:p>
            <a:r>
              <a:rPr lang="de-AT" dirty="0"/>
              <a:t>Kurzschläfchen bei medizinischem Personal</a:t>
            </a:r>
          </a:p>
        </p:txBody>
      </p:sp>
      <p:sp>
        <p:nvSpPr>
          <p:cNvPr id="5" name="Abgerundetes Rechteck 4"/>
          <p:cNvSpPr/>
          <p:nvPr/>
        </p:nvSpPr>
        <p:spPr>
          <a:xfrm>
            <a:off x="427215" y="1268760"/>
            <a:ext cx="828092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AT" sz="2400" dirty="0" smtClean="0"/>
              <a:t>Kurzschläfchen in den frühen Morgenstunden können den  biorhythmusbedingten Einbruch der Leistungsfähigkeit und des Befindens abmildern.</a:t>
            </a:r>
            <a:endParaRPr lang="de-AT" sz="2400" dirty="0"/>
          </a:p>
        </p:txBody>
      </p:sp>
      <p:sp>
        <p:nvSpPr>
          <p:cNvPr id="6" name="Abgerundetes Rechteck 5"/>
          <p:cNvSpPr/>
          <p:nvPr/>
        </p:nvSpPr>
        <p:spPr>
          <a:xfrm>
            <a:off x="427215" y="2708920"/>
            <a:ext cx="8280920" cy="122413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r>
              <a:rPr lang="de-AT" sz="2400" dirty="0" smtClean="0"/>
              <a:t>Bei Pflegepersonal mit hoher </a:t>
            </a:r>
            <a:r>
              <a:rPr lang="de-AT" sz="2400" dirty="0" err="1" smtClean="0"/>
              <a:t>muskuloskelettalen</a:t>
            </a:r>
            <a:r>
              <a:rPr lang="de-AT" sz="2400" dirty="0" smtClean="0"/>
              <a:t> Beanspruchung führen Kurzschläfchen sogar zu geringeren Beschwerden des Bewegungs- und Stützapparats.</a:t>
            </a:r>
            <a:endParaRPr lang="de-AT" sz="2400" dirty="0"/>
          </a:p>
        </p:txBody>
      </p:sp>
      <p:sp>
        <p:nvSpPr>
          <p:cNvPr id="7" name="Abgerundetes Rechteck 6"/>
          <p:cNvSpPr/>
          <p:nvPr/>
        </p:nvSpPr>
        <p:spPr>
          <a:xfrm>
            <a:off x="427215" y="4077072"/>
            <a:ext cx="8280920" cy="237626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just"/>
            <a:r>
              <a:rPr lang="de-AT" sz="2400" dirty="0" smtClean="0"/>
              <a:t>Pausen und möglicherweise insbesondere solche, in denen ein Kurzschläfchen möglich ist, könnten den Teufelskreis von Fehlbeanspruchung-Verspannung-Schmerz durchbrechen und so zu einer Reduktion der langfristigen Gesundheitsfolgen auf den Bewegungs- und Stützapparat beitragen.</a:t>
            </a:r>
            <a:endParaRPr lang="de-AT" sz="2400" dirty="0"/>
          </a:p>
        </p:txBody>
      </p:sp>
    </p:spTree>
    <p:extLst>
      <p:ext uri="{BB962C8B-B14F-4D97-AF65-F5344CB8AC3E}">
        <p14:creationId xmlns:p14="http://schemas.microsoft.com/office/powerpoint/2010/main" val="285449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778098"/>
          </a:xfrm>
        </p:spPr>
        <p:txBody>
          <a:bodyPr>
            <a:noAutofit/>
          </a:bodyPr>
          <a:lstStyle/>
          <a:p>
            <a:r>
              <a:rPr lang="de-AT" sz="2800" dirty="0" smtClean="0"/>
              <a:t>Maßnahmen </a:t>
            </a:r>
            <a:r>
              <a:rPr lang="de-AT" sz="2800" dirty="0"/>
              <a:t>zur Verhütung von </a:t>
            </a:r>
            <a:r>
              <a:rPr lang="de-AT" sz="2800" dirty="0" err="1"/>
              <a:t>muskuloskelettalen</a:t>
            </a:r>
            <a:r>
              <a:rPr lang="de-AT" sz="2800" dirty="0"/>
              <a:t> Beschwerden bei medizinischem Personal</a:t>
            </a:r>
          </a:p>
        </p:txBody>
      </p:sp>
      <p:sp>
        <p:nvSpPr>
          <p:cNvPr id="5" name="Abgerundetes Rechteck 4"/>
          <p:cNvSpPr/>
          <p:nvPr/>
        </p:nvSpPr>
        <p:spPr>
          <a:xfrm>
            <a:off x="427215" y="1268760"/>
            <a:ext cx="828092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AT" sz="2400" dirty="0" smtClean="0"/>
              <a:t>Hebehilfen und andere technische Maßnahmen allein ohne ausreichendes Coaching und flankierende Maßnahmen haben geringe oder keine Wirkung.</a:t>
            </a:r>
            <a:endParaRPr lang="de-AT" sz="2400" dirty="0"/>
          </a:p>
        </p:txBody>
      </p:sp>
      <p:sp>
        <p:nvSpPr>
          <p:cNvPr id="6" name="Abgerundetes Rechteck 5"/>
          <p:cNvSpPr/>
          <p:nvPr/>
        </p:nvSpPr>
        <p:spPr>
          <a:xfrm>
            <a:off x="427215" y="2708920"/>
            <a:ext cx="8280920" cy="122413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r>
              <a:rPr lang="de-AT" sz="2400" dirty="0" smtClean="0"/>
              <a:t>Ebenfalls wirkungslos sind bloße Unterweisungen in der Patientenhandhabung. Auch Best-</a:t>
            </a:r>
            <a:r>
              <a:rPr lang="de-AT" sz="2400" dirty="0" err="1" smtClean="0"/>
              <a:t>practice</a:t>
            </a:r>
            <a:r>
              <a:rPr lang="de-AT" sz="2400" dirty="0" smtClean="0"/>
              <a:t> Richtlinien allein sind ohne Wirkung.</a:t>
            </a:r>
            <a:endParaRPr lang="de-AT" sz="2400" dirty="0"/>
          </a:p>
        </p:txBody>
      </p:sp>
      <p:sp>
        <p:nvSpPr>
          <p:cNvPr id="7" name="Abgerundetes Rechteck 6"/>
          <p:cNvSpPr/>
          <p:nvPr/>
        </p:nvSpPr>
        <p:spPr>
          <a:xfrm>
            <a:off x="427215" y="4077072"/>
            <a:ext cx="8280920" cy="237626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just"/>
            <a:r>
              <a:rPr lang="de-AT" sz="2400" dirty="0" smtClean="0"/>
              <a:t>Es gibt Hinweise dafür, dass facettenreiche, multifaktorielle Interventionen die Beschwerdehäufigkeit und Verletzungen wirksam und kostensparend reduzieren können. Dabei werden mechanische Hilfen, Coaching, Erfassung und Diskussion von Verletzungen und andere Maßnahmen integriert. Warum das aber manchmal nicht wirkt, ist noch unbekannt.</a:t>
            </a:r>
            <a:endParaRPr lang="de-AT" sz="2400" dirty="0"/>
          </a:p>
        </p:txBody>
      </p:sp>
    </p:spTree>
    <p:extLst>
      <p:ext uri="{BB962C8B-B14F-4D97-AF65-F5344CB8AC3E}">
        <p14:creationId xmlns:p14="http://schemas.microsoft.com/office/powerpoint/2010/main" val="34112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778098"/>
          </a:xfrm>
        </p:spPr>
        <p:txBody>
          <a:bodyPr>
            <a:noAutofit/>
          </a:bodyPr>
          <a:lstStyle/>
          <a:p>
            <a:r>
              <a:rPr lang="de-AT" sz="2800" dirty="0" smtClean="0"/>
              <a:t>Arbeitszufriedenheit </a:t>
            </a:r>
            <a:r>
              <a:rPr lang="de-AT" sz="2800" dirty="0"/>
              <a:t>bei medizinischem Personal</a:t>
            </a:r>
          </a:p>
        </p:txBody>
      </p:sp>
      <p:sp>
        <p:nvSpPr>
          <p:cNvPr id="5" name="Abgerundetes Rechteck 4"/>
          <p:cNvSpPr/>
          <p:nvPr/>
        </p:nvSpPr>
        <p:spPr>
          <a:xfrm>
            <a:off x="427215" y="1268760"/>
            <a:ext cx="8280920" cy="9457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AT" sz="2400" dirty="0" smtClean="0"/>
              <a:t>Die Arbeitszufriedenheit des medizinischen Personals ist im Allgemeinen vergleichsweise hoch.</a:t>
            </a:r>
            <a:endParaRPr lang="de-AT" sz="2400" dirty="0"/>
          </a:p>
        </p:txBody>
      </p:sp>
      <p:sp>
        <p:nvSpPr>
          <p:cNvPr id="6" name="Abgerundetes Rechteck 5"/>
          <p:cNvSpPr/>
          <p:nvPr/>
        </p:nvSpPr>
        <p:spPr>
          <a:xfrm>
            <a:off x="427215" y="2357430"/>
            <a:ext cx="8280920" cy="235745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r>
              <a:rPr lang="de-AT" sz="2400" dirty="0" smtClean="0"/>
              <a:t>Die Faktoren, die die Zufriedenheit entscheidend beeinflussen, sind Teamarbeit und Kooperation. Mangelnde Kooperation ist insbesondere beim nicht-ärztlichen Personal ein die Arbeitszufriedenheit reduzierender Faktor, aber auch bei Ärzten, die auf eine funktionierende Zusammenarbeit zwischen den Gruppen angewiesen sind</a:t>
            </a:r>
            <a:endParaRPr lang="de-AT" sz="2400" dirty="0"/>
          </a:p>
        </p:txBody>
      </p:sp>
      <p:sp>
        <p:nvSpPr>
          <p:cNvPr id="7" name="Abgerundetes Rechteck 6"/>
          <p:cNvSpPr/>
          <p:nvPr/>
        </p:nvSpPr>
        <p:spPr>
          <a:xfrm>
            <a:off x="427215" y="4857760"/>
            <a:ext cx="8280920" cy="185738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just"/>
            <a:r>
              <a:rPr lang="de-AT" sz="2400" dirty="0" smtClean="0"/>
              <a:t>Eine Erhöhung des Entscheidungsspielraums bei gleichzeitiger Verbesserung von Teamarbeit und Kooperation zwischen den Professionen ist die beste Strategie, um hohe Arbeitszufriedenheit und Leistung zu erzielen. Dabei darf aber auf eine geeignete Arbeitszeitregelung nicht vergessen werden.</a:t>
            </a:r>
            <a:endParaRPr lang="de-AT" sz="2400" dirty="0"/>
          </a:p>
        </p:txBody>
      </p:sp>
    </p:spTree>
    <p:extLst>
      <p:ext uri="{BB962C8B-B14F-4D97-AF65-F5344CB8AC3E}">
        <p14:creationId xmlns:p14="http://schemas.microsoft.com/office/powerpoint/2010/main" val="341124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778098"/>
          </a:xfrm>
        </p:spPr>
        <p:txBody>
          <a:bodyPr>
            <a:noAutofit/>
          </a:bodyPr>
          <a:lstStyle/>
          <a:p>
            <a:r>
              <a:rPr lang="de-AT" sz="2800" dirty="0" smtClean="0"/>
              <a:t>Teamarbeit </a:t>
            </a:r>
            <a:r>
              <a:rPr lang="de-AT" sz="2800" dirty="0"/>
              <a:t>bei medizinischem Personal</a:t>
            </a:r>
          </a:p>
        </p:txBody>
      </p:sp>
      <p:sp>
        <p:nvSpPr>
          <p:cNvPr id="5" name="Abgerundetes Rechteck 4"/>
          <p:cNvSpPr/>
          <p:nvPr/>
        </p:nvSpPr>
        <p:spPr>
          <a:xfrm>
            <a:off x="427215" y="1268760"/>
            <a:ext cx="828092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AT" sz="2400" dirty="0" smtClean="0"/>
              <a:t>Funktionierende Teamarbeit ist keine Selbstverständlichkeit. </a:t>
            </a:r>
            <a:endParaRPr lang="de-AT" sz="2400" dirty="0"/>
          </a:p>
        </p:txBody>
      </p:sp>
      <p:sp>
        <p:nvSpPr>
          <p:cNvPr id="6" name="Abgerundetes Rechteck 5"/>
          <p:cNvSpPr/>
          <p:nvPr/>
        </p:nvSpPr>
        <p:spPr>
          <a:xfrm>
            <a:off x="437638" y="1971062"/>
            <a:ext cx="8280920" cy="144016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r>
              <a:rPr lang="de-AT" sz="2400" dirty="0"/>
              <a:t>Kommunikation und Teamarbeit innerhalb der einzelnen Professionen wird meist positiv eingeschätzt, während die Kommunikation und Kooperation mit den anderen Gruppen oft weniger gut oder schlecht beurteilt wird.</a:t>
            </a:r>
          </a:p>
        </p:txBody>
      </p:sp>
      <p:sp>
        <p:nvSpPr>
          <p:cNvPr id="7" name="Abgerundetes Rechteck 6"/>
          <p:cNvSpPr/>
          <p:nvPr/>
        </p:nvSpPr>
        <p:spPr>
          <a:xfrm>
            <a:off x="427215" y="4725144"/>
            <a:ext cx="8280920" cy="158417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just"/>
            <a:r>
              <a:rPr lang="de-AT" sz="2400" dirty="0" smtClean="0"/>
              <a:t>Teamarbeit und Teamfähigkeit kann gelehrt und verbessert werden. Wichtig sind auch Maßnahmen, die die Autonomie der einzelnen Gruppen stärken. Das steht nicht im Widerspruch zu Teamarbeit, weil diese Kooperation auf Augenhöhe voraussetzt.</a:t>
            </a:r>
            <a:endParaRPr lang="de-AT" sz="2400" dirty="0"/>
          </a:p>
        </p:txBody>
      </p:sp>
      <p:sp>
        <p:nvSpPr>
          <p:cNvPr id="8" name="Abgerundetes Rechteck 7"/>
          <p:cNvSpPr/>
          <p:nvPr/>
        </p:nvSpPr>
        <p:spPr>
          <a:xfrm>
            <a:off x="437638" y="3573016"/>
            <a:ext cx="828092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AT" sz="2400" dirty="0" smtClean="0"/>
              <a:t>Durch geeignete organisatorische Maßnahmen können die Chancen für eine gute Teamarbeit verbessert werden.</a:t>
            </a:r>
            <a:endParaRPr lang="de-AT" sz="2400" dirty="0"/>
          </a:p>
        </p:txBody>
      </p:sp>
    </p:spTree>
    <p:extLst>
      <p:ext uri="{BB962C8B-B14F-4D97-AF65-F5344CB8AC3E}">
        <p14:creationId xmlns:p14="http://schemas.microsoft.com/office/powerpoint/2010/main" val="269633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Schlussfolgerungen 1</a:t>
            </a:r>
            <a:endParaRPr lang="de-AT" dirty="0"/>
          </a:p>
        </p:txBody>
      </p:sp>
      <p:sp>
        <p:nvSpPr>
          <p:cNvPr id="5" name="Rechteck 4"/>
          <p:cNvSpPr/>
          <p:nvPr/>
        </p:nvSpPr>
        <p:spPr>
          <a:xfrm>
            <a:off x="107504" y="1808820"/>
            <a:ext cx="8640960" cy="15121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de-AT" sz="2400" dirty="0" smtClean="0"/>
              <a:t>Vieles, was in Arbeitsmedizin, Arbeitspsychologie und Ergonomie zu den bewährten Methoden gehört, </a:t>
            </a:r>
            <a:r>
              <a:rPr lang="de-AT" sz="2400" b="1" dirty="0" err="1" smtClean="0">
                <a:solidFill>
                  <a:srgbClr val="FF0000"/>
                </a:solidFill>
              </a:rPr>
              <a:t>salutogene</a:t>
            </a:r>
            <a:r>
              <a:rPr lang="de-AT" sz="2400" b="1" dirty="0" smtClean="0">
                <a:solidFill>
                  <a:srgbClr val="FF0000"/>
                </a:solidFill>
              </a:rPr>
              <a:t> Arbeitsbedingungen</a:t>
            </a:r>
            <a:r>
              <a:rPr lang="de-AT" sz="2400" dirty="0" smtClean="0"/>
              <a:t> in Industrie und Verwaltung herzustellen, lässt sich auch auf den Gesundheitssektor übertragen </a:t>
            </a:r>
            <a:endParaRPr lang="de-AT" sz="2400" dirty="0"/>
          </a:p>
        </p:txBody>
      </p:sp>
      <p:sp>
        <p:nvSpPr>
          <p:cNvPr id="6" name="Rechteck 5"/>
          <p:cNvSpPr/>
          <p:nvPr/>
        </p:nvSpPr>
        <p:spPr>
          <a:xfrm>
            <a:off x="107504" y="3537012"/>
            <a:ext cx="8640960"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de-AT" sz="2400" dirty="0" smtClean="0"/>
              <a:t>Auch im </a:t>
            </a:r>
            <a:r>
              <a:rPr lang="de-AT" sz="2400" dirty="0"/>
              <a:t>medizinischen Bereich sind </a:t>
            </a:r>
            <a:r>
              <a:rPr lang="de-AT" sz="2400" b="1" dirty="0">
                <a:solidFill>
                  <a:srgbClr val="FF0000"/>
                </a:solidFill>
              </a:rPr>
              <a:t>Kurzpausen</a:t>
            </a:r>
            <a:r>
              <a:rPr lang="de-AT" sz="2400" dirty="0"/>
              <a:t> von präventiver Bedeutung (besonders in der </a:t>
            </a:r>
            <a:r>
              <a:rPr lang="de-AT" sz="2400" dirty="0" smtClean="0"/>
              <a:t>Chirurgie und Anästhesie)</a:t>
            </a:r>
            <a:endParaRPr lang="de-AT" sz="2400" dirty="0"/>
          </a:p>
        </p:txBody>
      </p:sp>
      <p:sp>
        <p:nvSpPr>
          <p:cNvPr id="7" name="Rechteck 6"/>
          <p:cNvSpPr/>
          <p:nvPr/>
        </p:nvSpPr>
        <p:spPr>
          <a:xfrm>
            <a:off x="107504" y="4481500"/>
            <a:ext cx="8640960" cy="128776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de-AT" sz="2400" dirty="0" smtClean="0"/>
              <a:t>Die langen Dienste müssen grundsätzlich überdacht werden. Es gilt aber auch hier: </a:t>
            </a:r>
            <a:r>
              <a:rPr lang="de-AT" sz="2400" b="1" dirty="0" smtClean="0">
                <a:solidFill>
                  <a:srgbClr val="FF0000"/>
                </a:solidFill>
              </a:rPr>
              <a:t>Pausen </a:t>
            </a:r>
            <a:r>
              <a:rPr lang="de-AT" sz="2400" b="1" dirty="0">
                <a:solidFill>
                  <a:srgbClr val="FF0000"/>
                </a:solidFill>
              </a:rPr>
              <a:t>inkl. der Möglichkeit zu schlafen</a:t>
            </a:r>
            <a:r>
              <a:rPr lang="de-AT" sz="2400" dirty="0"/>
              <a:t> steigern die Aufmerksamkeit und das </a:t>
            </a:r>
            <a:r>
              <a:rPr lang="de-AT" sz="2400" dirty="0" smtClean="0"/>
              <a:t>Wohlbefinden</a:t>
            </a:r>
            <a:endParaRPr lang="de-AT" sz="2400" dirty="0"/>
          </a:p>
        </p:txBody>
      </p:sp>
    </p:spTree>
    <p:extLst>
      <p:ext uri="{BB962C8B-B14F-4D97-AF65-F5344CB8AC3E}">
        <p14:creationId xmlns:p14="http://schemas.microsoft.com/office/powerpoint/2010/main" val="83344620"/>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941</Words>
  <Application>Microsoft Office PowerPoint</Application>
  <PresentationFormat>Bildschirmpräsentation (4:3)</PresentationFormat>
  <Paragraphs>72</Paragraphs>
  <Slides>12</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12</vt:i4>
      </vt:variant>
    </vt:vector>
  </HeadingPairs>
  <TitlesOfParts>
    <vt:vector size="15" baseType="lpstr">
      <vt:lpstr>Arial</vt:lpstr>
      <vt:lpstr>Calibri</vt:lpstr>
      <vt:lpstr>Larissa-Design</vt:lpstr>
      <vt:lpstr>Metaanalyse  Salutogene Aspekte der Arbeit</vt:lpstr>
      <vt:lpstr>PowerPoint-Präsentation</vt:lpstr>
      <vt:lpstr>Grundlegende Fragestellungen</vt:lpstr>
      <vt:lpstr>Pausen im medizinischen Bereich</vt:lpstr>
      <vt:lpstr>Kurzschläfchen bei medizinischem Personal</vt:lpstr>
      <vt:lpstr>Maßnahmen zur Verhütung von muskuloskelettalen Beschwerden bei medizinischem Personal</vt:lpstr>
      <vt:lpstr>Arbeitszufriedenheit bei medizinischem Personal</vt:lpstr>
      <vt:lpstr>Teamarbeit bei medizinischem Personal</vt:lpstr>
      <vt:lpstr>Schlussfolgerungen 1</vt:lpstr>
      <vt:lpstr>Schlussfolgerungen - 2</vt:lpstr>
      <vt:lpstr>Schlussfolgerungen - 3</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Metaanalyse  Salutogene Aspekte der Arbeit</dc:title>
  <dc:creator>Michael Kundi</dc:creator>
  <cp:lastModifiedBy>Michael Kundi</cp:lastModifiedBy>
  <cp:revision>44</cp:revision>
  <dcterms:created xsi:type="dcterms:W3CDTF">2011-05-10T19:33:05Z</dcterms:created>
  <dcterms:modified xsi:type="dcterms:W3CDTF">2011-11-15T15:18:35Z</dcterms:modified>
</cp:coreProperties>
</file>